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28"/>
  </p:notesMasterIdLst>
  <p:sldIdLst>
    <p:sldId id="277" r:id="rId2"/>
    <p:sldId id="686" r:id="rId3"/>
    <p:sldId id="687" r:id="rId4"/>
    <p:sldId id="612" r:id="rId5"/>
    <p:sldId id="633" r:id="rId6"/>
    <p:sldId id="644" r:id="rId7"/>
    <p:sldId id="685" r:id="rId8"/>
    <p:sldId id="646" r:id="rId9"/>
    <p:sldId id="615" r:id="rId10"/>
    <p:sldId id="614" r:id="rId11"/>
    <p:sldId id="635" r:id="rId12"/>
    <p:sldId id="636" r:id="rId13"/>
    <p:sldId id="637" r:id="rId14"/>
    <p:sldId id="661" r:id="rId15"/>
    <p:sldId id="662" r:id="rId16"/>
    <p:sldId id="640" r:id="rId17"/>
    <p:sldId id="642" r:id="rId18"/>
    <p:sldId id="663" r:id="rId19"/>
    <p:sldId id="643" r:id="rId20"/>
    <p:sldId id="638" r:id="rId21"/>
    <p:sldId id="639" r:id="rId22"/>
    <p:sldId id="664" r:id="rId23"/>
    <p:sldId id="629" r:id="rId24"/>
    <p:sldId id="631" r:id="rId25"/>
    <p:sldId id="632" r:id="rId26"/>
    <p:sldId id="64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21C"/>
    <a:srgbClr val="24DF0B"/>
    <a:srgbClr val="FF53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80508" autoAdjust="0"/>
  </p:normalViewPr>
  <p:slideViewPr>
    <p:cSldViewPr snapToGrid="0">
      <p:cViewPr varScale="1">
        <p:scale>
          <a:sx n="85" d="100"/>
          <a:sy n="85" d="100"/>
        </p:scale>
        <p:origin x="71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35505-D4AB-4F36-857A-9B945E75E4E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68E2D-EFB9-4AD3-BCB1-EC1F9CDD0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62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16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EB81-FD68-401B-BC78-91EB9540C967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6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21D1C-6A88-4B29-9F91-1655F193A491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30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B452-B1B7-4036-9549-ADB66682C6A7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922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CE20E-FC1D-4012-9AC6-574AE27B7331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86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B42A9-8B39-4710-8DA0-4D9DE2FED102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8981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CEE42-0CB9-4D6F-AEDE-E9D8E9BD6F13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57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38D3-8315-447E-A8FB-320950C698E8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77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2FA81-2C81-47A5-A1A8-24D80D8B019A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9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7427-A65D-491D-BEAD-B09DEC2136E7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3D3C-E63A-48D9-97CB-D0AA771906DE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40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400-8387-41AC-8C61-57B465FA74A1}" type="datetime1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1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002-77B2-439D-97A6-A7FD8444B06E}" type="datetime1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7F22-E3B1-42E4-A3E0-E2634DBECD66}" type="datetime1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5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22FF2-FA3A-469A-9D28-2B29DAD03501}" type="datetime1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8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4120-0CE1-4E7E-B8D5-78F49A619362}" type="datetime1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197E4-F39F-4DB9-9F60-EC1B22DEC5E9}" type="datetime1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6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2E1E2-56F4-4BC8-9CA2-1D4119E30CAF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251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rfaster/NIRFASTer" TargetMode="External"/><Relationship Id="rId2" Type="http://schemas.openxmlformats.org/officeDocument/2006/relationships/hyperlink" Target="https://www.nitrc.org/projects/neurodot/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mailto:neurodot-support@wustl.ed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436" y="3142035"/>
            <a:ext cx="9014657" cy="2132094"/>
          </a:xfrm>
        </p:spPr>
        <p:txBody>
          <a:bodyPr>
            <a:noAutofit/>
          </a:bodyPr>
          <a:lstStyle/>
          <a:p>
            <a:r>
              <a:rPr lang="en-US" sz="4000" i="1" dirty="0"/>
              <a:t>Tutorial:</a:t>
            </a:r>
          </a:p>
          <a:p>
            <a:r>
              <a:rPr lang="en-US" sz="4000" i="1" dirty="0"/>
              <a:t>Data Quality, Pre-processing, </a:t>
            </a:r>
            <a:br>
              <a:rPr lang="en-US" sz="4000" i="1" dirty="0"/>
            </a:br>
            <a:r>
              <a:rPr lang="en-US" sz="4000" i="1" dirty="0"/>
              <a:t>and Reconstruction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69744-5551-1FBC-1452-615F4C4A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Raw Data Quality Assessment: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Time Traces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584" y="2393792"/>
            <a:ext cx="5004259" cy="3897311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The left panels show data at 750 nm and the right panels show data at 850 nm.</a:t>
            </a: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The top panels show all measurements and the bottom panels measurements with standard deviation below a set threshold</a:t>
            </a: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The y-axis on all is log scale to highlight the range of light levels for the set of source-detector distances.</a:t>
            </a: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Vertical lines on the bottom row of plots signify time points where something happened in the stimulus paradigm.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5756" y="1676979"/>
            <a:ext cx="5205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Plot_RawData_Time_Traces_Overview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  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82246-0B3B-E1C6-CE90-30DCE46DF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533" y="1466862"/>
            <a:ext cx="6959467" cy="482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73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Raw Data Quality Assessment: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Cap-relevant views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/>
          <p:cNvSpPr>
            <a:spLocks noGrp="1"/>
          </p:cNvSpPr>
          <p:nvPr>
            <p:ph idx="1"/>
          </p:nvPr>
        </p:nvSpPr>
        <p:spPr>
          <a:xfrm>
            <a:off x="150584" y="2333259"/>
            <a:ext cx="4998065" cy="428919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Top row shows average light levels for short-distance (left) and medium-distance (right) measurements. Good coupling across the entire cap results in mostly white and yellow in these figures. </a:t>
            </a:r>
          </a:p>
          <a:p>
            <a:r>
              <a:rPr lang="en-US" dirty="0">
                <a:latin typeface="Calibri" panose="020F0502020204030204" pitchFamily="34" charset="0"/>
              </a:rPr>
              <a:t>Middle row show signal-to-noise ratio (SNR) for cardiac pulse band of frequencies. </a:t>
            </a:r>
          </a:p>
          <a:p>
            <a:r>
              <a:rPr lang="en-US" dirty="0">
                <a:latin typeface="Calibri" panose="020F0502020204030204" pitchFamily="34" charset="0"/>
              </a:rPr>
              <a:t>Bottom edge plot shows measurements that satisfy the criteria. </a:t>
            </a:r>
            <a:r>
              <a:rPr lang="en-US" dirty="0" err="1">
                <a:latin typeface="Calibri" panose="020F0502020204030204" pitchFamily="34" charset="0"/>
              </a:rPr>
              <a:t>Optodes</a:t>
            </a:r>
            <a:r>
              <a:rPr lang="en-US" dirty="0">
                <a:latin typeface="Calibri" panose="020F0502020204030204" pitchFamily="34" charset="0"/>
              </a:rPr>
              <a:t> that have multiple ‘bad’ measurements are identified with large circles.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50584" y="1701254"/>
            <a:ext cx="5205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Plot_RawData_Cap_DQC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CD1E0B-1265-35F9-C14C-E8F44693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378" y="1196333"/>
            <a:ext cx="6795750" cy="516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4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Raw Data Quality Assessment: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The signal and the noise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150585" y="2320966"/>
            <a:ext cx="4940399" cy="428919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(Upper left) A zoomed-in view of several signals shows the presence of cardiac pulse at approximately 1 Hz.</a:t>
            </a:r>
          </a:p>
          <a:p>
            <a:r>
              <a:rPr lang="en-US" dirty="0">
                <a:latin typeface="Calibri" panose="020F0502020204030204" pitchFamily="34" charset="0"/>
              </a:rPr>
              <a:t>(Lower left) Spectral measures averaged over several time traces show strong peaks at ~1Hz (cardiac pulse) and approximately 1/26 Hz (the stimulus frequency).</a:t>
            </a:r>
          </a:p>
          <a:p>
            <a:r>
              <a:rPr lang="en-US" dirty="0">
                <a:latin typeface="Calibri" panose="020F0502020204030204" pitchFamily="34" charset="0"/>
              </a:rPr>
              <a:t>(Upper right) Light level (log) vs. source-detector distance shows expected falloff, with cross-talk at distances &gt; 45 mm.</a:t>
            </a:r>
          </a:p>
          <a:p>
            <a:r>
              <a:rPr lang="en-US" dirty="0">
                <a:latin typeface="Calibri" panose="020F0502020204030204" pitchFamily="34" charset="0"/>
              </a:rPr>
              <a:t>(Lower right) Histogram of signal % standard deviation shows several measurements below ‘good measurement’ threshold of 7.5%.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50585" y="1620967"/>
            <a:ext cx="5205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Plot_RawData_Metrics_I_DQC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7D122-5ADB-4122-9D3E-E7C74376E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13" y="1155012"/>
            <a:ext cx="6626087" cy="570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347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098694" y="112279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012809" y="174965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98694" y="236562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612397" y="300844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573855" y="424459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278806" y="274072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278806" y="15088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0278806" y="211512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0278806" y="335210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278806" y="399860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9098694" y="361047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69158" y="960455"/>
            <a:ext cx="8760658" cy="5494670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Pre-processing generally follows the pipeline on the right, as shown below: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000" dirty="0">
              <a:solidFill>
                <a:srgbClr val="00B0F0"/>
              </a:solidFill>
              <a:latin typeface="Calibri" panose="020F0502020204030204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  		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Light Levels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FindGoodMeas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0.075); 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Detect Noisy Channels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detrend_tts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	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Data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highpass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.02,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High Pass Filter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lowpass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1,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1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hem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gethem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info); 		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Superficial Signal Regression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~]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regcorr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hem);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lowpass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0.5,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2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info]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resample_tts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1, 1e-5); 	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1 Hz Resampling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info.GVTD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CalcGVTD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(info.MEAS.GI &amp; info.pairs.r2d&lt;20,:));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Calculate GVTD</a:t>
            </a: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Pre-processing can be broken down into two chunks, pre-filtering, and filtering. Both of these stages will be visualized in the following slides</a:t>
            </a:r>
          </a:p>
          <a:p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Subsequent plots and images show </a:t>
            </a:r>
            <a:r>
              <a:rPr lang="en-US" i="1" dirty="0">
                <a:solidFill>
                  <a:prstClr val="white"/>
                </a:solidFill>
                <a:latin typeface="Calibri" panose="020F0502020204030204"/>
              </a:rPr>
              <a:t>differential measurements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, computed as the logarithm of the ratio of each signal and its temporal average</a:t>
            </a:r>
          </a:p>
          <a:p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For a more in-depth exploration of pre-processing parameter settings, please see the Tutorial on Pre-processing.</a:t>
            </a:r>
          </a:p>
          <a:p>
            <a:pPr marL="0" indent="0">
              <a:buNone/>
            </a:pPr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0C1982-AA2E-A203-E4C8-954F34A4B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53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Pre-processing: pre-filtering</a:t>
            </a:r>
          </a:p>
        </p:txBody>
      </p: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69157" y="960455"/>
            <a:ext cx="11005943" cy="549467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Before filtering the data, take the log-mean and detect noisy channels, then visualize</a:t>
            </a:r>
          </a:p>
          <a:p>
            <a:pPr lvl="0"/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lmdata_b4_filt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Light Levels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info_b4_filt 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FindGoodMeas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 , info, 0.075);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Detect Noisy Channels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lmdata_b4_filt 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 );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Detrend Data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info_b4_filt.GVTD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CalcGVTD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(lmdata_b4_filt(info_b4_filt.MEAS.GI &amp; info_b4_filt.pairs.r2d&lt;20,:));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GVTD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Measurements to include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keep = info_b4_filt.pairs.WL==2 &amp; info_b4_filt.pairs.r2d &lt; 40 &amp; info_b4_filt.MEAS.GI; 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figure('Position',[100 100 550 780])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subplot(3,1,1); plot(lmdata_b4_filt(keep,:)');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,'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XLimSpec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','tight'),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(samples)'),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('log(\phi/\phi_0)')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m=max(max(abs(lmdata_b4_filt(keep,:))));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subplot(3,1,2);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imagesc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(lmdata_b4_filt(keep,:),[-1,1].*m); 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colorbar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('Location','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northoutside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(samples)');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('Measurement #')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ftmag,ftdomain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(squeeze(mean(lmdata_b4_filt(keep,:),1)),info_b4_filt.system.framerate);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Generate average spectrum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subplot(3,1,3);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semilogx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ftdomain,ftmag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('Frequency (Hz)');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('|X(f)|');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([1e-3 1])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nlrGrayPlots_180818(lmdata_b4_filt,info_b4_filt);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Gray Plot with synch points</a:t>
            </a:r>
            <a:endParaRPr lang="en-US" dirty="0">
              <a:solidFill>
                <a:schemeClr val="accent2"/>
              </a:solidFill>
              <a:latin typeface="Calibri" panose="020F0502020204030204"/>
            </a:endParaRP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Next, lets fully pre-process the data to view the effects of filtering</a:t>
            </a:r>
          </a:p>
          <a:p>
            <a:pPr marL="402336" lv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endParaRPr lang="en-US" sz="105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25B9F2-2F09-1BE2-517E-860E8D705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4498" y="365125"/>
            <a:ext cx="2609051" cy="35431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358" y="4443891"/>
            <a:ext cx="3922642" cy="234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32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Pre-processing: post-filtering</a:t>
            </a:r>
          </a:p>
        </p:txBody>
      </p: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69157" y="960455"/>
            <a:ext cx="11005943" cy="549467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Full pre-processing pipeline</a:t>
            </a:r>
          </a:p>
          <a:p>
            <a:pPr lvl="0"/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(data);        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</a:t>
            </a:r>
            <a:r>
              <a:rPr lang="en-US" sz="1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Logmean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Light Levels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FindGoodMeas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0.075);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Detect Noisy Channels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detrend_tts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Detrend Data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highpass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.02,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High Pass Filter (0.02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lowpass(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1,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1 (1.0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hem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gethem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info);                          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Superficial Signal Regression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~]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regcorr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hem);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lowpass(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0.5,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Low Pass Filter 2 (0.5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info]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resample_tts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info, 1, 1e-5);                    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1 Hz Resampling (1 Hz)</a:t>
            </a:r>
          </a:p>
          <a:p>
            <a:pPr marL="402336" lvl="0" indent="0">
              <a:spcBef>
                <a:spcPts val="0"/>
              </a:spcBef>
              <a:buNone/>
            </a:pP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info.GVTD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CalcGVTD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(info.MEAS.GI &amp; info.pairs.r2d&lt;20,:));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% Calculate GVTD</a:t>
            </a:r>
            <a:endParaRPr lang="en-US" dirty="0">
              <a:solidFill>
                <a:schemeClr val="accent2"/>
              </a:solidFill>
              <a:latin typeface="Calibri" panose="020F0502020204030204"/>
            </a:endParaRPr>
          </a:p>
          <a:p>
            <a:pPr lvl="0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Visualize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keep =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==2 &amp; info.pairs.r2d &lt; 40 &amp; info.MEAS.GI;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measurements to include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figure('Position',[100 100 550 780])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subplot(3,1,1); plot(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(keep,:)');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,'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XLimSpec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','tight'),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(samples)'),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('log(\phi/\phi_0)')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m=max(max(abs(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(keep,:))));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subplot(3,1,2);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imagesc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(keep,:),[-1,1].*m);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colorbar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('Location','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northoutside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('Time (samples)');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('Measurement #')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ftmag,ftdomain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fft_tts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(squeeze(mean(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(keep,:),1)),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info.system.framerate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subplot(3,1,3); 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semilogx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ftdomain,ftmag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('Frequency (Hz)');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ylabel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('|X(f)|');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xlim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([1e-3 1])</a:t>
            </a: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nlrGrayPlots_180818(</a:t>
            </a:r>
            <a:r>
              <a:rPr lang="en-US" sz="10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lmdata,info</a:t>
            </a:r>
            <a:r>
              <a:rPr lang="en-US" sz="10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Gray Plot with synch points</a:t>
            </a:r>
          </a:p>
          <a:p>
            <a:pPr marL="0" lvl="0" indent="0">
              <a:buNone/>
            </a:pP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402336" lv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2336" lvl="0" indent="0">
              <a:spcBef>
                <a:spcPts val="0"/>
              </a:spcBef>
              <a:buNone/>
            </a:pPr>
            <a:endParaRPr lang="en-US" sz="105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 defTabSz="914400">
              <a:spcBef>
                <a:spcPts val="0"/>
              </a:spcBef>
              <a:buClrTx/>
              <a:buSzTx/>
              <a:buNone/>
            </a:pP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7C9243-6D49-6E85-0EFA-B7837798D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4498" y="365125"/>
            <a:ext cx="2609051" cy="35431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358" y="4443891"/>
            <a:ext cx="3922642" cy="234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551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9252360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 side-by-side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ontent Placeholder 7"/>
              <p:cNvSpPr>
                <a:spLocks noGrp="1"/>
              </p:cNvSpPr>
              <p:nvPr>
                <p:ph idx="1"/>
              </p:nvPr>
            </p:nvSpPr>
            <p:spPr>
              <a:xfrm>
                <a:off x="169159" y="960455"/>
                <a:ext cx="4378128" cy="5494670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</a:rPr>
                  <a:t>(Top) raw data plot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Notice that after filtering, the length of time shrinks. This is because we filtered out both low, and high frequency noise</a:t>
                </a:r>
              </a:p>
              <a:p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(Middle) image plot of scaled data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Notice that both the time (x axis) and range of the data (</a:t>
                </a:r>
                <a:r>
                  <a:rPr lang="en-US" dirty="0" err="1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colorscale</a:t>
                </a:r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) are lower after filtering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This is because noise is removed during filtering</a:t>
                </a:r>
              </a:p>
              <a:p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(Bottom) Fourier Transformed Data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Generates an average of the top plot, but on a log-scaled x axis</a:t>
                </a:r>
              </a:p>
              <a:p>
                <a:pPr lvl="1"/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Notice that after filtering the data, signal below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~10</m:t>
                        </m:r>
                      </m:e>
                      <m:sup>
                        <m:r>
                          <a:rPr lang="en-US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 and above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~10</m:t>
                        </m:r>
                      </m:e>
                      <m:sup>
                        <m:r>
                          <a:rPr lang="en-US" i="1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prstClr val="white"/>
                    </a:solidFill>
                    <a:latin typeface="Calibri" panose="020F0502020204030204"/>
                    <a:cs typeface="Courier New" panose="02070309020205020404" pitchFamily="49" charset="0"/>
                  </a:rPr>
                  <a:t> is cropped, allowing for a better focus on brain activity</a:t>
                </a:r>
              </a:p>
            </p:txBody>
          </p:sp>
        </mc:Choice>
        <mc:Fallback xmlns="">
          <p:sp>
            <p:nvSpPr>
              <p:cNvPr id="2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9159" y="960455"/>
                <a:ext cx="4378128" cy="5494670"/>
              </a:xfrm>
              <a:blipFill rotWithShape="0">
                <a:blip r:embed="rId2"/>
                <a:stretch>
                  <a:fillRect l="-418" t="-666" r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/>
          <p:cNvSpPr/>
          <p:nvPr/>
        </p:nvSpPr>
        <p:spPr>
          <a:xfrm>
            <a:off x="9962825" y="960455"/>
            <a:ext cx="658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After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982125" y="972066"/>
            <a:ext cx="803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Before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1B3ED0-059D-D043-535C-23EC2E84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16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939" y="1377027"/>
            <a:ext cx="3309475" cy="44943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216" y="1377027"/>
            <a:ext cx="3309475" cy="449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5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45086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 side-by-side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Gray plots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50585" y="3143219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</a:rPr>
              <a:t>nlrGrayPlots_180818(</a:t>
            </a:r>
            <a:r>
              <a:rPr lang="en-US" sz="1200" b="1" dirty="0" err="1">
                <a:latin typeface="Courier New" panose="02070309020205020404" pitchFamily="49" charset="0"/>
              </a:rPr>
              <a:t>lmdata,info</a:t>
            </a:r>
            <a:r>
              <a:rPr lang="en-US" sz="1200" b="1" dirty="0">
                <a:latin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% Gray Plot with synch points</a:t>
            </a:r>
          </a:p>
        </p:txBody>
      </p:sp>
      <p:sp>
        <p:nvSpPr>
          <p:cNvPr id="9" name="Rectangle 8"/>
          <p:cNvSpPr/>
          <p:nvPr/>
        </p:nvSpPr>
        <p:spPr>
          <a:xfrm>
            <a:off x="8933398" y="3420218"/>
            <a:ext cx="658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After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48065" y="3420218"/>
            <a:ext cx="803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Before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0330BC5-20EF-FFFB-AEB3-C32FDE22E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585" y="1321892"/>
            <a:ext cx="12040084" cy="1772334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Peaks in the top plot and vertical lines in the bottom plot denote times where there is high noise</a:t>
            </a:r>
          </a:p>
          <a:p>
            <a:pPr lvl="1"/>
            <a:r>
              <a:rPr lang="en-US" dirty="0">
                <a:latin typeface="Calibri" panose="020F0502020204030204" pitchFamily="34" charset="0"/>
              </a:rPr>
              <a:t>Before filtering plot has a lot of these</a:t>
            </a:r>
          </a:p>
          <a:p>
            <a:r>
              <a:rPr lang="en-US" dirty="0">
                <a:latin typeface="Calibri" panose="020F0502020204030204" pitchFamily="34" charset="0"/>
              </a:rPr>
              <a:t>After filtering, high and low frequency noise has been removed, only a few, if any, peaks/vertical lines will remain</a:t>
            </a:r>
          </a:p>
          <a:p>
            <a:pPr lvl="1"/>
            <a:r>
              <a:rPr lang="en-US" dirty="0">
                <a:latin typeface="Calibri" panose="020F0502020204030204" pitchFamily="34" charset="0"/>
              </a:rPr>
              <a:t>The noise that remains is due to participant motion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811A1-71A3-4CB3-2171-6FC280042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17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613" y="3884178"/>
            <a:ext cx="5016137" cy="29957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5498" y="3884177"/>
            <a:ext cx="5016137" cy="299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374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45086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Wavelength comparison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7103" y="1377027"/>
            <a:ext cx="53154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</a:rPr>
              <a:t>Plot_TimeTrace_With_PowerSpectrum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lmdata,info</a:t>
            </a:r>
            <a:r>
              <a:rPr lang="en-US" sz="1200" b="1" dirty="0">
                <a:latin typeface="Courier New" panose="02070309020205020404" pitchFamily="49" charset="0"/>
              </a:rPr>
              <a:t>); (right)</a:t>
            </a: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GrayPlots_Rsd_by_Wavelength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lmdata,info</a:t>
            </a:r>
            <a:r>
              <a:rPr lang="en-US" sz="1200" b="1" dirty="0">
                <a:latin typeface="Courier New" panose="02070309020205020404" pitchFamily="49" charset="0"/>
              </a:rPr>
              <a:t>); (below)</a:t>
            </a:r>
            <a:endParaRPr lang="en-US" sz="1200" b="1" dirty="0">
              <a:solidFill>
                <a:schemeClr val="accent2"/>
              </a:solidFill>
              <a:latin typeface="Courier New" panose="02070309020205020404" pitchFamily="49" charset="0"/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7015CBA7-B8C6-9CE3-9602-A8C119F28DD1}"/>
              </a:ext>
            </a:extLst>
          </p:cNvPr>
          <p:cNvSpPr txBox="1"/>
          <p:nvPr/>
        </p:nvSpPr>
        <p:spPr>
          <a:xfrm>
            <a:off x="150584" y="2037427"/>
            <a:ext cx="4496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Same plots as on previous slides, but with both wavelengths side by side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3ADF0-0C57-13B3-799B-518011B1D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761" y="1306691"/>
            <a:ext cx="6240414" cy="49762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91" y="3093187"/>
            <a:ext cx="5556589" cy="318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28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View effects of Pre-processing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Block averaging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77027"/>
            <a:ext cx="7663543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</a:rPr>
              <a:t>%% Block Averaging the measurement data and view</a:t>
            </a:r>
          </a:p>
          <a:p>
            <a:endParaRPr lang="en-US" sz="12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 = </a:t>
            </a:r>
            <a:r>
              <a:rPr lang="en-US" sz="1200" b="1" dirty="0" err="1">
                <a:latin typeface="Courier New" panose="02070309020205020404" pitchFamily="49" charset="0"/>
              </a:rPr>
              <a:t>BlockAverage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lmdata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info.paradigm.synchpts</a:t>
            </a:r>
            <a:r>
              <a:rPr lang="en-US" sz="1200" b="1" dirty="0">
                <a:latin typeface="Courier New" panose="02070309020205020404" pitchFamily="49" charset="0"/>
              </a:rPr>
              <a:t>(info.paradigm.Pulse_2), </a:t>
            </a:r>
            <a:r>
              <a:rPr lang="en-US" sz="1200" b="1" dirty="0" err="1">
                <a:latin typeface="Courier New" panose="02070309020205020404" pitchFamily="49" charset="0"/>
              </a:rPr>
              <a:t>dt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bsxfun</a:t>
            </a:r>
            <a:r>
              <a:rPr lang="en-US" sz="1200" b="1" dirty="0">
                <a:latin typeface="Courier New" panose="02070309020205020404" pitchFamily="49" charset="0"/>
              </a:rPr>
              <a:t>(@</a:t>
            </a:r>
            <a:r>
              <a:rPr lang="en-US" sz="1200" b="1" dirty="0" err="1">
                <a:latin typeface="Courier New" panose="02070309020205020404" pitchFamily="49" charset="0"/>
              </a:rPr>
              <a:t>minus,badata,mean</a:t>
            </a:r>
            <a:r>
              <a:rPr lang="en-US" sz="1200" b="1" dirty="0">
                <a:latin typeface="Courier New" panose="02070309020205020404" pitchFamily="49" charset="0"/>
              </a:rPr>
              <a:t>(badata,2));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</a:rPr>
              <a:t>figure('Position',[100 100 550 780])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subplot(2,1,1);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plot(</a:t>
            </a:r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(keep,:)');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set(</a:t>
            </a:r>
            <a:r>
              <a:rPr lang="en-US" sz="1200" b="1" dirty="0" err="1">
                <a:latin typeface="Courier New" panose="02070309020205020404" pitchFamily="49" charset="0"/>
              </a:rPr>
              <a:t>gca</a:t>
            </a:r>
            <a:r>
              <a:rPr lang="en-US" sz="1200" b="1" dirty="0">
                <a:latin typeface="Courier New" panose="02070309020205020404" pitchFamily="49" charset="0"/>
              </a:rPr>
              <a:t>,'</a:t>
            </a:r>
            <a:r>
              <a:rPr lang="en-US" sz="1200" b="1" dirty="0" err="1">
                <a:latin typeface="Courier New" panose="02070309020205020404" pitchFamily="49" charset="0"/>
              </a:rPr>
              <a:t>XLimSpec</a:t>
            </a:r>
            <a:r>
              <a:rPr lang="en-US" sz="1200" b="1" dirty="0">
                <a:latin typeface="Courier New" panose="02070309020205020404" pitchFamily="49" charset="0"/>
              </a:rPr>
              <a:t>','tight'), </a:t>
            </a:r>
            <a:r>
              <a:rPr lang="en-US" sz="1200" b="1" dirty="0" err="1">
                <a:latin typeface="Courier New" panose="02070309020205020404" pitchFamily="49" charset="0"/>
              </a:rPr>
              <a:t>xlabel</a:t>
            </a:r>
            <a:r>
              <a:rPr lang="en-US" sz="1200" b="1" dirty="0">
                <a:latin typeface="Courier New" panose="02070309020205020404" pitchFamily="49" charset="0"/>
              </a:rPr>
              <a:t>('Time (samples)'), …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	</a:t>
            </a:r>
            <a:r>
              <a:rPr lang="en-US" sz="1200" b="1" dirty="0" err="1">
                <a:latin typeface="Courier New" panose="02070309020205020404" pitchFamily="49" charset="0"/>
              </a:rPr>
              <a:t>ylabel</a:t>
            </a:r>
            <a:r>
              <a:rPr lang="en-US" sz="1200" b="1" dirty="0">
                <a:latin typeface="Courier New" panose="02070309020205020404" pitchFamily="49" charset="0"/>
              </a:rPr>
              <a:t>('log(\phi/\phi_0)') 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m=max(max(abs(</a:t>
            </a:r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(keep,:))));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subplot(2,1,2);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imagesc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badata</a:t>
            </a:r>
            <a:r>
              <a:rPr lang="en-US" sz="1200" b="1" dirty="0">
                <a:latin typeface="Courier New" panose="02070309020205020404" pitchFamily="49" charset="0"/>
              </a:rPr>
              <a:t>(keep,:),[-1,1].*m);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colorbar</a:t>
            </a:r>
            <a:r>
              <a:rPr lang="en-US" sz="1200" b="1" dirty="0">
                <a:latin typeface="Courier New" panose="02070309020205020404" pitchFamily="49" charset="0"/>
              </a:rPr>
              <a:t>('Location','</a:t>
            </a:r>
            <a:r>
              <a:rPr lang="en-US" sz="1200" b="1" dirty="0" err="1">
                <a:latin typeface="Courier New" panose="02070309020205020404" pitchFamily="49" charset="0"/>
              </a:rPr>
              <a:t>northoutside</a:t>
            </a:r>
            <a:r>
              <a:rPr lang="en-US" sz="1200" b="1" dirty="0">
                <a:latin typeface="Courier New" panose="02070309020205020404" pitchFamily="49" charset="0"/>
              </a:rPr>
              <a:t>');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xlabel</a:t>
            </a:r>
            <a:r>
              <a:rPr lang="en-US" sz="1200" b="1" dirty="0">
                <a:latin typeface="Courier New" panose="02070309020205020404" pitchFamily="49" charset="0"/>
              </a:rPr>
              <a:t>('Time (samples)');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ylabel</a:t>
            </a:r>
            <a:r>
              <a:rPr lang="en-US" sz="1200" b="1" dirty="0">
                <a:latin typeface="Courier New" panose="02070309020205020404" pitchFamily="49" charset="0"/>
              </a:rPr>
              <a:t>('Measurement #')</a:t>
            </a:r>
            <a:endParaRPr lang="en-US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297A70-795F-D8CB-CE0A-998AF701D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735" y="478336"/>
            <a:ext cx="4533900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03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820263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NeuroDOT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 Set-Up - Checklist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052B0-28A5-4061-94ED-651940373CF3}"/>
              </a:ext>
            </a:extLst>
          </p:cNvPr>
          <p:cNvSpPr txBox="1"/>
          <p:nvPr/>
        </p:nvSpPr>
        <p:spPr>
          <a:xfrm>
            <a:off x="360169" y="1173529"/>
            <a:ext cx="8083076" cy="5637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Before starting any tutorial, please make sure you’ve done the following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Download the appropriate versions of </a:t>
            </a: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, </a:t>
            </a: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, and NIRFAST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: 2020b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toolbox from NITRC</a:t>
            </a:r>
          </a:p>
          <a:p>
            <a:pPr marL="1257300" lvl="2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hlinkClick r:id="rId2"/>
              </a:rPr>
              <a:t>https://www.nitrc.org/projects/neurodot/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NIRFASTer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-master</a:t>
            </a:r>
          </a:p>
          <a:p>
            <a:pPr marL="1257300" lvl="2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lack-Lato"/>
                <a:ea typeface="+mn-ea"/>
                <a:cs typeface="+mn-cs"/>
                <a:hlinkClick r:id="rId3"/>
              </a:rPr>
              <a:t>https://github.com/nirfaster/NIRFASTer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  <a:sym typeface="Wingdings" panose="05000000000000000000" pitchFamily="2" charset="2"/>
              </a:rPr>
              <a:t> </a:t>
            </a:r>
            <a:endParaRPr lang="en-US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Set your path so that all required folders and subfolders are included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w/subfolders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toolbox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NIRFASTer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-master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Your personal directory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Output directory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EA7E2B-C6D0-E367-5C39-4BFE761B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624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Reconstruction &amp; Spectroscopy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098694" y="112279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012809" y="174965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98694" y="236562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612397" y="300844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573855" y="424459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278806" y="274072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278806" y="15088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0278806" y="211512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0278806" y="335210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278806" y="399860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0278806" y="461494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9098694" y="361047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91911" y="4864516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9391911" y="5467762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Spectroscopy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10278806" y="5221775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8229674" y="4745294"/>
            <a:ext cx="873514" cy="5942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Light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9141948" y="5042138"/>
            <a:ext cx="1813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50585" y="742950"/>
            <a:ext cx="8879530" cy="6115050"/>
          </a:xfrm>
        </p:spPr>
        <p:txBody>
          <a:bodyPr>
            <a:normAutofit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Absorption image volumes are reconstructed from the measurements based on a regularized inversion of the A matrix (for details, see, e.g., Eggebrecht et al., </a:t>
            </a:r>
            <a:r>
              <a:rPr lang="en-US" sz="1400" dirty="0" err="1">
                <a:solidFill>
                  <a:prstClr val="white"/>
                </a:solidFill>
                <a:latin typeface="Calibri" panose="020F0502020204030204"/>
              </a:rPr>
              <a:t>Neuroimage</a:t>
            </a: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, 2012)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-US" sz="1400" dirty="0">
                <a:solidFill>
                  <a:prstClr val="white"/>
                </a:solidFill>
                <a:latin typeface="Calibri" panose="020F0502020204030204"/>
              </a:rPr>
            </a:br>
            <a:endParaRPr lang="en-US" sz="1200" dirty="0">
              <a:solidFill>
                <a:prstClr val="white"/>
              </a:solidFill>
              <a:latin typeface="Calibri" panose="020F0502020204030204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%% Reconstruction Pipeline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~exist('A', 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In case running by hand or re-running script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A=load([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info','A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length(size(A.A))&gt;2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A data structure [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wl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vox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]--&gt;[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meas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vox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Nwl,Nmeas,Nvox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]=size(A.A);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A.A=reshape(permute(A.A,[2,1,3]),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Nwl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Nmeas,Nvox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end      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Nvox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=size(A.A,2);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=size(lmdata,2);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cortex_mu_a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=zeros(Nvox,Nt,2);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j = 1:2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keep = 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j) &amp; (info.pairs.r2d &lt;= 40) &amp; info.MEAS.GI;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('&gt; Inverting A')              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Tikhonov_invert_Amat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(A.A(keep, :), 0.01, 0.1);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Invert A-Matrix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('&gt; Smoothing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smooth_Amat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A.info.tissue.dim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3);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Smooth Inverted A-Matrix    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cortex_mu_a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 :, j)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reconstruct_img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lmdata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(keep, :), iA);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Reconstruct Image Volume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200" dirty="0"/>
              <a:t> </a:t>
            </a:r>
          </a:p>
          <a:p>
            <a:pPr marL="285750" lvl="1" indent="-342900">
              <a:spcBef>
                <a:spcPts val="0"/>
              </a:spcBef>
            </a:pPr>
            <a:endParaRPr lang="en-US" sz="14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Image volumes store estimated absorption values as voxels by time by wavelength. </a:t>
            </a:r>
          </a:p>
          <a:p>
            <a:pPr marL="285750" lvl="1" indent="-342900">
              <a:spcBef>
                <a:spcPts val="0"/>
              </a:spcBef>
            </a:pPr>
            <a:endParaRPr lang="en-US" sz="14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Hemoglobin images are computed from the wavelength-dependent absorption images</a:t>
            </a:r>
          </a:p>
          <a:p>
            <a:pPr marL="0" lvl="1" indent="0">
              <a:spcBef>
                <a:spcPts val="0"/>
              </a:spcBef>
              <a:buNone/>
            </a:pPr>
            <a:endParaRPr lang="en-US" sz="1400" dirty="0">
              <a:solidFill>
                <a:prstClr val="white"/>
              </a:solidFill>
              <a:latin typeface="Calibri" panose="020F0502020204030204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%% Spectroscopy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~exist('E', 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'),load('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E.mat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'),end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spectroscopy_img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cortex_mu_a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 :, 1);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 :, 2);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cortex_HbT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AEFAD7-2BFA-1BD3-BD5E-04D6D77A7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10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5" y="56227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Spatial normalization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21389" y="44883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098694" y="112279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012809" y="174965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098694" y="236562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612397" y="300844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573855" y="424459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0278806" y="8484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278806" y="274072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278806" y="150883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0278806" y="211512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0278806" y="335210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278806" y="399860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0278806" y="461494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9098694" y="361047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91911" y="4864516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9391911" y="5467762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Spectroscopy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10278806" y="5221775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10278806" y="5829877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19805" y="6087682"/>
            <a:ext cx="2518002" cy="29354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Spatial normalization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229674" y="4745294"/>
            <a:ext cx="873514" cy="5942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Light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9141948" y="5042138"/>
            <a:ext cx="1813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7"/>
          <p:cNvSpPr>
            <a:spLocks noGrp="1"/>
          </p:cNvSpPr>
          <p:nvPr>
            <p:ph idx="1"/>
          </p:nvPr>
        </p:nvSpPr>
        <p:spPr>
          <a:xfrm>
            <a:off x="102033" y="860130"/>
            <a:ext cx="8423052" cy="5746615"/>
          </a:xfrm>
        </p:spPr>
        <p:txBody>
          <a:bodyPr>
            <a:normAutofit fontScale="92500"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cortex_HbO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data is in an array that is voxels by time where the voxels are within a subspace described by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info.tissue.dim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which itself is a subspace of the original anatomical volume used to generate the light model.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To properly contextualize the reconstructed data, it is helpful to view on an appropriate anatomical background.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 following lines will load in the anatomical data used for the light model and spatially register it to the reconstructed optical data.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MNI,infoB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('Segmented_MNI152nl_on_MNI111_nifti',[],‘</a:t>
            </a:r>
            <a:r>
              <a:rPr lang="en-US" sz="1200" b="1">
                <a:latin typeface="Courier New" panose="02070309020205020404" pitchFamily="49" charset="0"/>
                <a:cs typeface="Courier New" panose="02070309020205020404" pitchFamily="49" charset="0"/>
              </a:rPr>
              <a:t>nii');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affine3d_img(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MNI,infoB,A.info.tissue.dim,eye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(4),'nearest');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prstClr val="whit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We are using nearest-neighbor interpolation here because we are transforming a mask, so we do not want the values to change.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 next lines will block average the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HbO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data and put it in the full voxel space to get it ready for visualization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Average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BlockAverage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cortex_HbO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info.paradigm.synchpts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(info.paradigm.Pulse_2), 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bsxfun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(@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minus,badata_HbO,badata_HbO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(:,1));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badata_HbOvol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Good_Vox2vol(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badata_HbO,A.info.tissue.dim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=squeeze(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badata_HbOvol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(:,:,:,</a:t>
            </a:r>
            <a:r>
              <a:rPr lang="en-US" sz="1300" b="1" dirty="0" err="1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300" b="1" dirty="0">
                <a:solidFill>
                  <a:prstClr val="whit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46CFEE-DFB9-9C8C-CEF7-C1023D84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08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of Reconstructed Volumetric Images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0584" y="714563"/>
            <a:ext cx="6145020" cy="5386832"/>
          </a:xfrm>
        </p:spPr>
        <p:txBody>
          <a:bodyPr>
            <a:normAutofit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To get a sense of how to visualize the volumetric info try first with the anatomical volume, use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. Note that </a:t>
            </a:r>
            <a:r>
              <a:rPr lang="en-US" sz="2000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defaults to an interactive mode. Click in any view plane to browse the reconstructed volume.</a:t>
            </a: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When a slice is clicked, all of the slices update to the new coordinates based on the location clicked</a:t>
            </a:r>
          </a:p>
          <a:p>
            <a:pPr marL="1085850" lvl="2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Try to match your X, Y, Z positions to the images on the right 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  <a:sym typeface="Wingdings" panose="05000000000000000000" pitchFamily="2" charset="2"/>
              </a:rPr>
              <a:t></a:t>
            </a: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Right click to reset to the original set of slices</a:t>
            </a: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Either middle mouse button (scroll wheel), or Q can be pressed to exit </a:t>
            </a:r>
            <a:r>
              <a:rPr lang="en-US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marL="685800" lvl="1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Code will not continue until </a:t>
            </a:r>
            <a:r>
              <a:rPr lang="en-US" dirty="0" err="1">
                <a:solidFill>
                  <a:prstClr val="white"/>
                </a:solidFill>
                <a:latin typeface="Calibri" panose="020F0502020204030204"/>
              </a:rPr>
              <a:t>PlotSlices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 has been quit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 </a:t>
            </a: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(Top) Anatomy only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(Middle) Anatomy + volumetric data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(Bottom) Anatomy + volumetric data + functional data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646" y="722126"/>
            <a:ext cx="4662964" cy="15811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9258" y="2493587"/>
            <a:ext cx="4724351" cy="204084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8095" y="4437554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MNI_dim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8095" y="4978985"/>
            <a:ext cx="36247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8095" y="5552128"/>
            <a:ext cx="4647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,[], </a:t>
            </a:r>
            <a:r>
              <a:rPr lang="en-US" sz="1200" b="1" dirty="0" err="1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solidFill>
                  <a:prstClr val="white">
                    <a:lumMod val="75000"/>
                    <a:lumOff val="25000"/>
                  </a:prst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950784-EF6D-1AD0-F9B7-EBC42D894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258" y="4806396"/>
            <a:ext cx="4842742" cy="204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367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of Reconstructed Volumetric Images</a:t>
            </a:r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150584" y="684258"/>
            <a:ext cx="7714874" cy="6064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Now, visualize the data. First by itself, then on top of the underlay and volumetric info. Then, set scaling and thresholding parameters to hone in on strong activations and visualize again.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Full code section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 the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  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%data by itself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,[],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%data with anatomical underlay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Set parameters to visualize more specific aspects of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=0.8*max(abs(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(:)));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%scale </a:t>
            </a:r>
            <a:r>
              <a:rPr lang="en-US" sz="12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wrt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/max of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=0.5*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%threshold to see strong activations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        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%thresholds go both ways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Params.Cmap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='jet';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MNI_dim,A.info.tissue.dim,Params,tp_Eg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Individual visualization lines</a:t>
            </a:r>
          </a:p>
          <a:p>
            <a:pPr marL="285750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(Top) Functional data and volumetric info only</a:t>
            </a:r>
          </a:p>
          <a:p>
            <a:pPr marL="285750">
              <a:spcBef>
                <a:spcPts val="0"/>
              </a:spcBef>
            </a:pPr>
            <a:endParaRPr lang="en-US" dirty="0">
              <a:solidFill>
                <a:prstClr val="white"/>
              </a:solidFill>
              <a:latin typeface="Calibri" panose="020F0502020204030204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(Middle)</a:t>
            </a:r>
          </a:p>
          <a:p>
            <a:pPr marL="285750">
              <a:spcBef>
                <a:spcPts val="0"/>
              </a:spcBef>
            </a:pPr>
            <a:endParaRPr lang="en-US" dirty="0">
              <a:solidFill>
                <a:prstClr val="white"/>
              </a:solidFill>
              <a:latin typeface="Calibri" panose="020F0502020204030204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  <a:cs typeface="Courier New" panose="02070309020205020404" pitchFamily="49" charset="0"/>
              </a:rPr>
              <a:t>(Bottom)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dirty="0"/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9010" y="5073368"/>
            <a:ext cx="3531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559010" y="5620033"/>
            <a:ext cx="45544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[],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559010" y="6158607"/>
            <a:ext cx="49263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tp_Eg,A.info.tissue.dim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tp_Eg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E2098-0C8E-C956-8687-4097F9DEF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23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066" y="793499"/>
            <a:ext cx="4329934" cy="18277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066" y="2802616"/>
            <a:ext cx="4329934" cy="182778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2066" y="5030219"/>
            <a:ext cx="4329934" cy="182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824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with Voxel Time Trace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86462" y="1241788"/>
            <a:ext cx="7680673" cy="5207998"/>
          </a:xfrm>
        </p:spPr>
        <p:txBody>
          <a:bodyPr>
            <a:normAutofit fontScale="92500" lnSpcReduction="10000"/>
          </a:bodyPr>
          <a:lstStyle/>
          <a:p>
            <a:pPr marL="28575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Adding the time trace at the selected location further aids interpretation </a:t>
            </a:r>
          </a:p>
          <a:p>
            <a:pPr marL="28575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Explore the data a bit more interactively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=0.8*max(abs(</a:t>
            </a: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badata_HbOvol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(:)));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Params.Th.N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PlotSlicesTimeTrace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MNI_dim,A.info.tissue.dim,Params,badata_HbOvol,info</a:t>
            </a: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dirty="0"/>
          </a:p>
          <a:p>
            <a:pPr marL="400050" lvl="1" indent="0">
              <a:spcBef>
                <a:spcPts val="0"/>
              </a:spcBef>
              <a:buNone/>
            </a:pPr>
            <a:endParaRPr lang="en-US" sz="11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In this data set, regions within the visual cortex show varying time to peak response, corresponding to the varied position of the rotating checkerboard wedge. </a:t>
            </a:r>
          </a:p>
          <a:p>
            <a:pPr marL="285750" lvl="1" indent="-34290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285750" lvl="1" indent="-342900">
              <a:spcBef>
                <a:spcPts val="0"/>
              </a:spcBef>
            </a:pPr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These data are block-averaged, which reduces variance in the reconstructed signals. Visualizing the un-averaged data (next) can help in interpretation. </a:t>
            </a:r>
          </a:p>
          <a:p>
            <a:pPr marL="285750" lvl="1" indent="-34290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Explore the not-block-averaged data a bit more interactively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HbOvol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Good_Vox2vol(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cortex_HbO,A.info.tissue.dim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Params.Scale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=2e-3;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=1e-3;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Params.Th.P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PlotSlicesTimeTrace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MNI_dim,A.info.tissue.dim,Params,HbOvol,info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dirty="0"/>
          </a:p>
          <a:p>
            <a:pPr marL="285750" lvl="1" indent="-342900">
              <a:spcBef>
                <a:spcPts val="0"/>
              </a:spcBef>
            </a:pPr>
            <a:endParaRPr lang="en-US" sz="20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F8FC29-F8DB-1880-D904-066725F86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356" y="56227"/>
            <a:ext cx="3519022" cy="33662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356" y="3422469"/>
            <a:ext cx="3519022" cy="336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943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584" y="56227"/>
            <a:ext cx="1150801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Visualization of reconstructed data on a surface model of the cortex</a:t>
            </a:r>
          </a:p>
        </p:txBody>
      </p:sp>
      <p:sp>
        <p:nvSpPr>
          <p:cNvPr id="6" name="Rectangle 5"/>
          <p:cNvSpPr/>
          <p:nvPr/>
        </p:nvSpPr>
        <p:spPr>
          <a:xfrm>
            <a:off x="387179" y="1994739"/>
            <a:ext cx="777651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%% Select Surface visualizations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if ~exist('</a:t>
            </a:r>
            <a:r>
              <a:rPr lang="en-US" sz="1200" b="1" dirty="0" err="1">
                <a:latin typeface="Courier New" panose="02070309020205020404" pitchFamily="49" charset="0"/>
              </a:rPr>
              <a:t>MNIl</a:t>
            </a:r>
            <a:r>
              <a:rPr lang="en-US" sz="1200" b="1" dirty="0">
                <a:latin typeface="Courier New" panose="02070309020205020404" pitchFamily="49" charset="0"/>
              </a:rPr>
              <a:t>', '</a:t>
            </a:r>
            <a:r>
              <a:rPr lang="en-US" sz="1200" b="1" dirty="0" err="1">
                <a:latin typeface="Courier New" panose="02070309020205020404" pitchFamily="49" charset="0"/>
              </a:rPr>
              <a:t>var</a:t>
            </a:r>
            <a:r>
              <a:rPr lang="en-US" sz="1200" b="1" dirty="0">
                <a:latin typeface="Courier New" panose="02070309020205020404" pitchFamily="49" charset="0"/>
              </a:rPr>
              <a:t>'),load(['MNI164k_big.mat']);end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HbO_atlas</a:t>
            </a:r>
            <a:r>
              <a:rPr lang="en-US" sz="1200" b="1" dirty="0">
                <a:latin typeface="Courier New" panose="02070309020205020404" pitchFamily="49" charset="0"/>
              </a:rPr>
              <a:t> = affine3d_img(</a:t>
            </a:r>
            <a:r>
              <a:rPr lang="en-US" sz="1200" b="1" dirty="0" err="1">
                <a:latin typeface="Courier New" panose="02070309020205020404" pitchFamily="49" charset="0"/>
              </a:rPr>
              <a:t>badata_HbOvol,A.info.tissue.dim,infoB,eye</a:t>
            </a:r>
            <a:r>
              <a:rPr lang="en-US" sz="1200" b="1" dirty="0">
                <a:latin typeface="Courier New" panose="02070309020205020404" pitchFamily="49" charset="0"/>
              </a:rPr>
              <a:t>(4));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=squeeze(</a:t>
            </a:r>
            <a:r>
              <a:rPr lang="en-US" sz="1200" b="1" dirty="0" err="1">
                <a:latin typeface="Courier New" panose="02070309020205020404" pitchFamily="49" charset="0"/>
              </a:rPr>
              <a:t>HbO_atlas</a:t>
            </a:r>
            <a:r>
              <a:rPr lang="en-US" sz="1200" b="1" dirty="0">
                <a:latin typeface="Courier New" panose="02070309020205020404" pitchFamily="49" charset="0"/>
              </a:rPr>
              <a:t>(:,:,:,</a:t>
            </a:r>
            <a:r>
              <a:rPr lang="en-US" sz="1200" b="1" dirty="0" err="1">
                <a:latin typeface="Courier New" panose="02070309020205020404" pitchFamily="49" charset="0"/>
              </a:rPr>
              <a:t>tp</a:t>
            </a:r>
            <a:r>
              <a:rPr lang="en-US" sz="1200" b="1" dirty="0">
                <a:latin typeface="Courier New" panose="02070309020205020404" pitchFamily="49" charset="0"/>
              </a:rPr>
              <a:t>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Params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pS.view</a:t>
            </a:r>
            <a:r>
              <a:rPr lang="en-US" sz="1200" b="1" dirty="0">
                <a:latin typeface="Courier New" panose="02070309020205020404" pitchFamily="49" charset="0"/>
              </a:rPr>
              <a:t>='post';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pS.ctx</a:t>
            </a:r>
            <a:r>
              <a:rPr lang="en-US" sz="1200" b="1" dirty="0">
                <a:latin typeface="Courier New" panose="02070309020205020404" pitchFamily="49" charset="0"/>
              </a:rPr>
              <a:t>='</a:t>
            </a:r>
            <a:r>
              <a:rPr lang="en-US" sz="1200" b="1" dirty="0" err="1">
                <a:latin typeface="Courier New" panose="02070309020205020404" pitchFamily="49" charset="0"/>
              </a:rPr>
              <a:t>std</a:t>
            </a:r>
            <a:r>
              <a:rPr lang="en-US" sz="1200" b="1" dirty="0">
                <a:latin typeface="Courier New" panose="02070309020205020404" pitchFamily="49" charset="0"/>
              </a:rPr>
              <a:t>';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Standard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pial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cortical view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PlotInterpSurfMesh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MNIl,MNIr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infoB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pS.ctx</a:t>
            </a:r>
            <a:r>
              <a:rPr lang="en-US" sz="1200" b="1" dirty="0">
                <a:latin typeface="Courier New" panose="02070309020205020404" pitchFamily="49" charset="0"/>
              </a:rPr>
              <a:t>='</a:t>
            </a:r>
            <a:r>
              <a:rPr lang="en-US" sz="1200" b="1" dirty="0" err="1">
                <a:latin typeface="Courier New" panose="02070309020205020404" pitchFamily="49" charset="0"/>
              </a:rPr>
              <a:t>inf</a:t>
            </a:r>
            <a:r>
              <a:rPr lang="en-US" sz="1200" b="1" dirty="0">
                <a:latin typeface="Courier New" panose="02070309020205020404" pitchFamily="49" charset="0"/>
              </a:rPr>
              <a:t>';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Inflated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pial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cortical view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PlotInterpSurfMesh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MNIl,MNIr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infoB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 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pS.ctx</a:t>
            </a:r>
            <a:r>
              <a:rPr lang="en-US" sz="1200" b="1" dirty="0">
                <a:latin typeface="Courier New" panose="02070309020205020404" pitchFamily="49" charset="0"/>
              </a:rPr>
              <a:t>='</a:t>
            </a:r>
            <a:r>
              <a:rPr lang="en-US" sz="1200" b="1" dirty="0" err="1">
                <a:latin typeface="Courier New" panose="02070309020205020404" pitchFamily="49" charset="0"/>
              </a:rPr>
              <a:t>vinf</a:t>
            </a:r>
            <a:r>
              <a:rPr lang="en-US" sz="1200" b="1" dirty="0">
                <a:latin typeface="Courier New" panose="02070309020205020404" pitchFamily="49" charset="0"/>
              </a:rPr>
              <a:t>';%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Very Inflated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pial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cortical view</a:t>
            </a:r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PlotInterpSurfMesh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tp_Eg_atlas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MNIl,MNIr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infoB</a:t>
            </a:r>
            <a:r>
              <a:rPr lang="en-US" sz="1200" b="1" dirty="0"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</a:rPr>
              <a:t>pS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FCBE88-91A5-39C8-C4A7-A602A8E9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801" y="577895"/>
            <a:ext cx="2119271" cy="19737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7946" y="2771671"/>
            <a:ext cx="2116126" cy="18779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4801" y="4869653"/>
            <a:ext cx="2119271" cy="188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658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That’s It (For Now)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/>
          </a:bodyPr>
          <a:lstStyle/>
          <a:p>
            <a:r>
              <a:rPr lang="en-US" sz="2000" dirty="0"/>
              <a:t>Congratulations! You have finished the </a:t>
            </a:r>
            <a:r>
              <a:rPr lang="en-US" sz="2000" dirty="0" err="1"/>
              <a:t>NeuroDOT</a:t>
            </a:r>
            <a:r>
              <a:rPr lang="en-US" sz="2000" dirty="0"/>
              <a:t> Tutorial for the full processing of CCW data acquired with the 24x28 visual pad.</a:t>
            </a:r>
          </a:p>
          <a:p>
            <a:endParaRPr lang="en-US" sz="2000" dirty="0"/>
          </a:p>
          <a:p>
            <a:r>
              <a:rPr lang="en-US" sz="2000" dirty="0"/>
              <a:t>See other Sample Results Appendices for example visualizations of these same processing steps on the other Sample Data included in the toolbox.</a:t>
            </a:r>
          </a:p>
          <a:p>
            <a:endParaRPr lang="en-US" sz="2000" dirty="0"/>
          </a:p>
          <a:p>
            <a:r>
              <a:rPr lang="en-US" sz="2000" dirty="0"/>
              <a:t>Also, see the </a:t>
            </a:r>
            <a:r>
              <a:rPr lang="en-US" sz="2000" dirty="0" err="1"/>
              <a:t>PreProcessing</a:t>
            </a:r>
            <a:r>
              <a:rPr lang="en-US" sz="2000" dirty="0"/>
              <a:t> and Reconstruction tutorials to gain a deeper understanding of the effects of altering the processing parameters.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/>
              <a:t>NeuroDOT Support: </a:t>
            </a:r>
            <a:r>
              <a:rPr lang="en-US" sz="2000">
                <a:hlinkClick r:id="rId2"/>
              </a:rPr>
              <a:t>neurodot-support@wustl.edu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84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81902" y="57692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FF0000"/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srgbClr val="FF0000"/>
                </a:solidFill>
                <a:latin typeface="Trebuchet MS" panose="020B0603020202020204"/>
              </a:rPr>
              <a:t> Set-Up – Output Directory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E1B133-1AB9-408F-AC8A-6C76715E8DEB}"/>
              </a:ext>
            </a:extLst>
          </p:cNvPr>
          <p:cNvSpPr txBox="1"/>
          <p:nvPr/>
        </p:nvSpPr>
        <p:spPr>
          <a:xfrm>
            <a:off x="181902" y="1609807"/>
            <a:ext cx="8515557" cy="4652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Once you’ve set your path, the next thing you should do is set your output directory.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output directory must be located within your path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If it isn’t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already in your path, you must add it to your path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 can set your own path to an output directory in the line shown above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An output directory specifies the location where files will be saved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MATLAB, by default, will save files to the current directory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following line of code will change your current directory to the output directory that you just specified							    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</a:t>
            </a:r>
            <a:endParaRPr lang="en-US" sz="200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Now you can save outputs directly to your output directory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84C641-C861-4689-B9AB-ADB3F91D4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204" y="5174356"/>
            <a:ext cx="1630210" cy="2964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1DDFF4-4946-9746-A15C-9721CAA3FAB6}"/>
              </a:ext>
            </a:extLst>
          </p:cNvPr>
          <p:cNvSpPr txBox="1"/>
          <p:nvPr/>
        </p:nvSpPr>
        <p:spPr>
          <a:xfrm>
            <a:off x="362018" y="1099577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Example output directory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5D712-68C2-517E-3192-33F7730B9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016" y="1132941"/>
            <a:ext cx="6974293" cy="24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56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 txBox="1">
            <a:spLocks/>
          </p:cNvSpPr>
          <p:nvPr/>
        </p:nvSpPr>
        <p:spPr>
          <a:xfrm>
            <a:off x="135238" y="1172520"/>
            <a:ext cx="11855461" cy="93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diffuse optical tomography (DOT), arrays of optical sources and detectors are used to perform functional neuroimaging experiments on task-based or resting state modes of human brain function.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Diffuse Optical Tomography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35238" y="2112320"/>
            <a:ext cx="5359400" cy="4379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Analyses are broken into several pipelines: </a:t>
            </a:r>
          </a:p>
          <a:p>
            <a:pPr lvl="1"/>
            <a:r>
              <a:rPr lang="en-US" dirty="0"/>
              <a:t>B: modeling of the tissue shape, optical property distribution, and source/detector locations</a:t>
            </a:r>
          </a:p>
          <a:p>
            <a:pPr lvl="1"/>
            <a:r>
              <a:rPr lang="en-US" dirty="0"/>
              <a:t>C: modeling of the light emission, diffusion, and detection through the head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D: preprocessing of the raw source-detector measurements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E: reconstruction and spectroscopy of the preprocessed data and light model into a functional neuroimaging volume </a:t>
            </a:r>
          </a:p>
          <a:p>
            <a:pPr lvl="1"/>
            <a:r>
              <a:rPr lang="en-US" dirty="0"/>
              <a:t>F: post-processing analysis of these results.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6D3F43-75E3-0C16-46FD-B370A2F0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78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 and Image Reconstruction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1093794"/>
            <a:ext cx="5734956" cy="52498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tutorial will follow the </a:t>
            </a:r>
            <a:r>
              <a:rPr lang="en-US" b="1" i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NeuroDOT_Full_Processing_Script.m</a:t>
            </a:r>
            <a:r>
              <a:rPr lang="en-US" dirty="0"/>
              <a:t> </a:t>
            </a:r>
            <a:r>
              <a:rPr lang="en-US" dirty="0" err="1"/>
              <a:t>Matlab</a:t>
            </a:r>
            <a:r>
              <a:rPr lang="en-US" dirty="0"/>
              <a:t> file which can be found in the Documentation/Scripts folder. </a:t>
            </a:r>
          </a:p>
          <a:p>
            <a:r>
              <a:rPr lang="en-US" dirty="0"/>
              <a:t>This is an alternate version of the Full Data Processing tutorial where we use the CCW2 data sample which is located in the Data/ folder of the </a:t>
            </a:r>
            <a:r>
              <a:rPr lang="en-US" dirty="0" err="1"/>
              <a:t>NeuroDOT</a:t>
            </a:r>
            <a:r>
              <a:rPr lang="en-US" dirty="0"/>
              <a:t> toolbox</a:t>
            </a:r>
          </a:p>
          <a:p>
            <a:r>
              <a:rPr lang="en-US" dirty="0"/>
              <a:t>The tutorial will: 	</a:t>
            </a:r>
          </a:p>
          <a:p>
            <a:pPr lvl="1"/>
            <a:r>
              <a:rPr lang="en-US" dirty="0"/>
              <a:t>Generate raw data quality assessment figures</a:t>
            </a:r>
          </a:p>
          <a:p>
            <a:pPr lvl="1"/>
            <a:r>
              <a:rPr lang="en-US" dirty="0"/>
              <a:t>Process and visualize source-detector measurements</a:t>
            </a:r>
          </a:p>
          <a:p>
            <a:pPr lvl="1"/>
            <a:r>
              <a:rPr lang="en-US" dirty="0"/>
              <a:t>Perform image reconstruction using a light model sensitivity matrix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pPr lvl="1"/>
            <a:r>
              <a:rPr lang="en-US" dirty="0"/>
              <a:t>Visualize the reconstructed data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/>
          </a:p>
          <a:p>
            <a:r>
              <a:rPr lang="en-US" dirty="0"/>
              <a:t>We will use data from a rotating-wedge retinotopy experiment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7B611D-35C7-5E8F-6B97-B35A8C360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3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Pre-processing and Image Reconstruction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0" y="1093794"/>
            <a:ext cx="5897789" cy="52498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 fully processes the Sample Datasets contained within the toolbox, you will need to generate the Sensitivity matrices for the 24x28 and 96x92 (source x detector) arrays.</a:t>
            </a:r>
          </a:p>
          <a:p>
            <a:endParaRPr lang="en-US" dirty="0"/>
          </a:p>
          <a:p>
            <a:r>
              <a:rPr lang="en-US" dirty="0"/>
              <a:t>If these Sensitivity matrices have not yet been generated, you can make them using the files and scripts included in the toolbox. </a:t>
            </a:r>
          </a:p>
          <a:p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To do so, please see the </a:t>
            </a:r>
            <a:r>
              <a:rPr lang="en-US" dirty="0">
                <a:solidFill>
                  <a:srgbClr val="00B0F0"/>
                </a:solidFill>
              </a:rPr>
              <a:t>NeuroDOT_Tutorial_Generating_a_Light_Model.pptx </a:t>
            </a:r>
            <a:r>
              <a:rPr lang="en-US" dirty="0">
                <a:solidFill>
                  <a:schemeClr val="tx1"/>
                </a:solidFill>
              </a:rPr>
              <a:t>and its associated script for the 24x28 array and the </a:t>
            </a:r>
            <a:r>
              <a:rPr lang="en-US" dirty="0">
                <a:solidFill>
                  <a:srgbClr val="00B0F0"/>
                </a:solidFill>
              </a:rPr>
              <a:t>…Pad_Adult_96x92_Example.pptx </a:t>
            </a:r>
            <a:r>
              <a:rPr lang="en-US" dirty="0">
                <a:solidFill>
                  <a:schemeClr val="tx1"/>
                </a:solidFill>
              </a:rPr>
              <a:t>and its associated script for the 96x92 array.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After generating, be sure to add the name of the relevant Sensitivity matrix file to the </a:t>
            </a:r>
            <a:r>
              <a:rPr lang="en-US" dirty="0">
                <a:solidFill>
                  <a:srgbClr val="00B050"/>
                </a:solidFill>
              </a:rPr>
              <a:t>%% Load Measurement data </a:t>
            </a:r>
            <a:r>
              <a:rPr lang="en-US" dirty="0">
                <a:solidFill>
                  <a:schemeClr val="tx1"/>
                </a:solidFill>
              </a:rPr>
              <a:t>section of the </a:t>
            </a:r>
            <a:r>
              <a:rPr lang="en-US" dirty="0" err="1">
                <a:solidFill>
                  <a:schemeClr val="tx1"/>
                </a:solidFill>
              </a:rPr>
              <a:t>NeuroDOT_Full_Processing_Script_Tutorial.m</a:t>
            </a:r>
            <a:r>
              <a:rPr lang="en-US" dirty="0">
                <a:solidFill>
                  <a:schemeClr val="tx1"/>
                </a:solidFill>
              </a:rPr>
              <a:t> script.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C05D4A-23DE-3C9D-DC9A-8154D2E43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88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81902" y="57692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  <a:latin typeface="Trebuchet MS" panose="020B0603020202020204"/>
              </a:rPr>
              <a:t>Running the script – Author’s Note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E1B133-1AB9-408F-AC8A-6C76715E8DEB}"/>
              </a:ext>
            </a:extLst>
          </p:cNvPr>
          <p:cNvSpPr txBox="1"/>
          <p:nvPr/>
        </p:nvSpPr>
        <p:spPr>
          <a:xfrm>
            <a:off x="181902" y="963854"/>
            <a:ext cx="5369234" cy="5483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400" b="1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How the author runs the script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Highlight and execute each chunk of code</a:t>
            </a:r>
          </a:p>
          <a:p>
            <a:pPr marL="1257300" lvl="2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</a:rPr>
              <a:t>Ex: highlight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</a:rPr>
              <a:t> lines 11 and 12 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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</a:rPr>
              <a:t> right click 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 hit “Evaluate Selection”</a:t>
            </a:r>
          </a:p>
          <a:p>
            <a:pPr marL="342900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baseline="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Alternate way of</a:t>
            </a:r>
            <a:r>
              <a:rPr lang="en-US" sz="200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 running the script</a:t>
            </a: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For</a:t>
            </a:r>
            <a:r>
              <a:rPr kumimoji="0" lang="en-US" sz="2000" b="0" i="0" u="none" strike="noStrike" kern="1200" cap="none" spc="0" normalizeH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 each section (beige) hit </a:t>
            </a:r>
            <a:r>
              <a:rPr kumimoji="0" lang="en-US" sz="2000" b="0" i="0" u="none" strike="noStrike" kern="1200" cap="none" spc="0" normalizeH="0" dirty="0" err="1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sym typeface="Wingdings" panose="05000000000000000000" pitchFamily="2" charset="2"/>
              </a:rPr>
              <a:t>ctrl+enter</a:t>
            </a:r>
            <a:endParaRPr kumimoji="0" lang="en-US" sz="2000" b="0" i="0" u="none" strike="noStrike" kern="1200" cap="none" spc="0" normalizeH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sym typeface="Wingdings" panose="05000000000000000000" pitchFamily="2" charset="2"/>
            </a:endParaRPr>
          </a:p>
          <a:p>
            <a:pPr marL="800100" lvl="1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baseline="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This isn’t how the author does it, but it</a:t>
            </a:r>
            <a:r>
              <a:rPr lang="en-US" sz="2000" noProof="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 will still work</a:t>
            </a:r>
          </a:p>
          <a:p>
            <a:pPr marL="342900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Note: DO NOT HIT THE GREEN “RUN” BUTTON to run this script</a:t>
            </a:r>
            <a:endParaRPr lang="en-US" sz="2000" noProof="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  <a:sym typeface="Wingdings" panose="05000000000000000000" pitchFamily="2" charset="2"/>
            </a:endParaRPr>
          </a:p>
          <a:p>
            <a:pPr marL="342900" indent="-342900" defTabSz="4572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endParaRPr lang="en-US" sz="2000" noProof="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  <a:sym typeface="Wingdings" panose="05000000000000000000" pitchFamily="2" charset="2"/>
            </a:endParaRPr>
          </a:p>
          <a:p>
            <a:endParaRPr lang="en-US" sz="2800" dirty="0"/>
          </a:p>
        </p:txBody>
      </p:sp>
      <p:sp>
        <p:nvSpPr>
          <p:cNvPr id="3" name="Left Brace 2"/>
          <p:cNvSpPr/>
          <p:nvPr/>
        </p:nvSpPr>
        <p:spPr>
          <a:xfrm>
            <a:off x="6361773" y="1377770"/>
            <a:ext cx="435706" cy="3452227"/>
          </a:xfrm>
          <a:prstGeom prst="leftBrace">
            <a:avLst>
              <a:gd name="adj1" fmla="val 8333"/>
              <a:gd name="adj2" fmla="val 26003"/>
            </a:avLst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547651" y="1997470"/>
            <a:ext cx="811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Example </a:t>
            </a:r>
          </a:p>
          <a:p>
            <a:r>
              <a:rPr lang="en-US" sz="1200" dirty="0"/>
              <a:t>section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B29CF-B339-BF83-9D34-D6A8AAD63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521F6C-A54E-00B1-70F8-6F1F416D7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8523" y="1377770"/>
            <a:ext cx="498157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205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NeuroDOT_Data_Sample_CCW2.mat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0" y="1093794"/>
            <a:ext cx="5897789" cy="547237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</a:rPr>
              <a:t>The CCW2 data set is one of those acquired for the </a:t>
            </a:r>
            <a:r>
              <a:rPr lang="en-US" i="1" dirty="0">
                <a:latin typeface="Calibri" panose="020F0502020204030204" pitchFamily="34" charset="0"/>
              </a:rPr>
              <a:t>Eggebrecht et al., Neuroimage, 2012</a:t>
            </a:r>
            <a:r>
              <a:rPr lang="en-US" dirty="0">
                <a:latin typeface="Calibri" panose="020F0502020204030204" pitchFamily="34" charset="0"/>
              </a:rPr>
              <a:t> paper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.</a:t>
            </a:r>
          </a:p>
          <a:p>
            <a:pPr lvl="1" indent="-342900">
              <a:buClr>
                <a:srgbClr val="90C226"/>
              </a:buClr>
              <a:defRPr/>
            </a:pPr>
            <a:r>
              <a:rPr lang="en-US" b="1" i="1" dirty="0">
                <a:solidFill>
                  <a:schemeClr val="tx1"/>
                </a:solidFill>
                <a:latin typeface="Calibri" panose="020F0502020204030204" pitchFamily="34" charset="0"/>
              </a:rPr>
              <a:t>Note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: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sz="1800" i="1" dirty="0">
                <a:latin typeface="Calibri" panose="020F0502020204030204" pitchFamily="34" charset="0"/>
              </a:rPr>
              <a:t>NeuroDOT is compatible with various raw data file formats including  *.mat (shown in this tutorial), *.snirf, and *.nirs. </a:t>
            </a:r>
          </a:p>
          <a:p>
            <a:pPr lvl="1" indent="-342900">
              <a:buClr>
                <a:srgbClr val="90C226"/>
              </a:buClr>
              <a:defRPr/>
            </a:pPr>
            <a:r>
              <a:rPr lang="en-US" sz="1800" i="1" dirty="0">
                <a:latin typeface="Calibri" panose="020F0502020204030204" pitchFamily="34" charset="0"/>
              </a:rPr>
              <a:t>The PowerPoint “</a:t>
            </a:r>
            <a:r>
              <a:rPr lang="en-US" sz="1800" i="1" dirty="0" err="1">
                <a:latin typeface="Calibri" panose="020F0502020204030204" pitchFamily="34" charset="0"/>
              </a:rPr>
              <a:t>Tutorial_for_Loading_Raw_Data</a:t>
            </a:r>
            <a:r>
              <a:rPr lang="en-US" sz="1800" i="1" dirty="0">
                <a:latin typeface="Calibri" panose="020F0502020204030204" pitchFamily="34" charset="0"/>
              </a:rPr>
              <a:t>” and corresponding script “</a:t>
            </a:r>
            <a:r>
              <a:rPr lang="en-US" sz="1800" i="1" dirty="0" err="1">
                <a:latin typeface="Calibri" panose="020F0502020204030204" pitchFamily="34" charset="0"/>
              </a:rPr>
              <a:t>Script_for_Loading_Raw_Data</a:t>
            </a:r>
            <a:r>
              <a:rPr lang="en-US" sz="1800" i="1" dirty="0">
                <a:latin typeface="Calibri" panose="020F0502020204030204" pitchFamily="34" charset="0"/>
              </a:rPr>
              <a:t>” provide details on how to load raw data in these formats.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Briefly, the participant gazed upon a fixation cross while a reversing checkerboard progressed in the counter-clockwise (CCW) direction.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In the figures below, synchronization points labelled with a red line denote resting epochs; those with a green line denote the start of the CCW block wherein the flickering wedge is located at 6:00.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Please see the paper for more information.</a:t>
            </a: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code segments that can be copied and pasted into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to be run are in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Courier BOLD font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319" y="566416"/>
            <a:ext cx="4779736" cy="28060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835773" y="3372430"/>
            <a:ext cx="6356227" cy="3485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dataset='CCW2';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load(['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NeuroDOT_Data_Sample_',dataset,'.mat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']);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data, info, flags</a:t>
            </a:r>
          </a:p>
          <a:p>
            <a:endParaRPr lang="en-US" sz="105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Set parameters for A and block length for quick processing examples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switch dataset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case {'CCW1','CCW2','CW1','OUT'}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='A_AdultV24x28.mat';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Sensitivity Matrix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length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=16;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Example (block averaged) time point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case {'IN1'}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='A_AdultV24x28.mat';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Sensitivity Matrix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length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=32;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Example (block averaged) time point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case {'HW1','HW2','RW1','GV1','HW3_Noisy'}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A_fn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='A_Adult_96x92_on_Example_Mesh_test.mat';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Sensitivity Matrix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=30;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Block length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</a:t>
            </a: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=16;                      </a:t>
            </a:r>
            <a:r>
              <a:rPr lang="en-US" sz="105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Example (block averaged) time point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29039F-013C-7084-3B1B-62B8B11E0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55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2010341" cy="8155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Flow Chart for Pre-processing and Image Reconstruction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468438" y="71244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DOT Acquisition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445743" y="1386400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Log-mean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359858" y="2013267"/>
            <a:ext cx="253199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noisy channels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445743" y="2629233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Band-pass filter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959446" y="3272050"/>
            <a:ext cx="3332818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Superficial signal regression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920904" y="4508206"/>
            <a:ext cx="1409902" cy="293546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Resample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625855" y="111204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2625855" y="300433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625855" y="1772441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2625855" y="2378734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2625855" y="3615716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2625855" y="426221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625855" y="4878559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445743" y="3874082"/>
            <a:ext cx="2360224" cy="321487"/>
          </a:xfrm>
          <a:prstGeom prst="roundRect">
            <a:avLst/>
          </a:prstGeom>
          <a:noFill/>
          <a:ln w="38100">
            <a:solidFill>
              <a:srgbClr val="24DF0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Low-pass filter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738960" y="5128126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1738960" y="5731372"/>
            <a:ext cx="1773790" cy="293546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Spectroscopy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2625855" y="5485385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2625855" y="6093487"/>
            <a:ext cx="0" cy="22404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1366854" y="6351292"/>
            <a:ext cx="2518002" cy="29354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Spatial normalization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76723" y="5008904"/>
            <a:ext cx="873514" cy="59429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Light</a:t>
            </a:r>
          </a:p>
          <a:p>
            <a:pPr algn="ctr"/>
            <a:r>
              <a:rPr lang="en-US" dirty="0"/>
              <a:t>Model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488997" y="5305748"/>
            <a:ext cx="1813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027" y="1856065"/>
            <a:ext cx="5985551" cy="40340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1A8ACF-4F20-77BE-86B7-11B55A1DA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7391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84829</TotalTime>
  <Words>4334</Words>
  <Application>Microsoft Office PowerPoint</Application>
  <PresentationFormat>Widescreen</PresentationFormat>
  <Paragraphs>457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Cambria Math</vt:lpstr>
      <vt:lpstr>Courier New</vt:lpstr>
      <vt:lpstr>Slack-Lato</vt:lpstr>
      <vt:lpstr>Trebuchet MS</vt:lpstr>
      <vt:lpstr>Wingdings 3</vt:lpstr>
      <vt:lpstr>Facet</vt:lpstr>
      <vt:lpstr>NeuroDOT</vt:lpstr>
      <vt:lpstr>PowerPoint Presentation</vt:lpstr>
      <vt:lpstr>PowerPoint Presentation</vt:lpstr>
      <vt:lpstr>Diffuse Optical Tomography</vt:lpstr>
      <vt:lpstr>Pre-processing and Image Reconstruction</vt:lpstr>
      <vt:lpstr>Pre-processing and Image Reconstruction</vt:lpstr>
      <vt:lpstr>PowerPoint Presentation</vt:lpstr>
      <vt:lpstr>NeuroDOT_Data_Sample_CCW2.mat</vt:lpstr>
      <vt:lpstr>Flow Chart for Pre-processing and Image Reconstruction</vt:lpstr>
      <vt:lpstr>Raw Data Quality Assessment:  Time Traces</vt:lpstr>
      <vt:lpstr>Raw Data Quality Assessment: Cap-relevant views</vt:lpstr>
      <vt:lpstr>Raw Data Quality Assessment: The signal and the noise</vt:lpstr>
      <vt:lpstr>Pre-processing</vt:lpstr>
      <vt:lpstr>Pre-processing: pre-filtering</vt:lpstr>
      <vt:lpstr>Pre-processing: post-filtering</vt:lpstr>
      <vt:lpstr>View effects of Pre-processing side-by-side</vt:lpstr>
      <vt:lpstr>View effects of Pre-processing side-by-side Gray plots</vt:lpstr>
      <vt:lpstr>View effects of Pre-processing Wavelength comparison</vt:lpstr>
      <vt:lpstr>View effects of Pre-processing Block averaging</vt:lpstr>
      <vt:lpstr>Reconstruction &amp; Spectroscopy</vt:lpstr>
      <vt:lpstr>Spatial normalization</vt:lpstr>
      <vt:lpstr>Visualization of Reconstructed Volumetric Images</vt:lpstr>
      <vt:lpstr>Visualization of Reconstructed Volumetric Images</vt:lpstr>
      <vt:lpstr>Visualization with Voxel Time Trace</vt:lpstr>
      <vt:lpstr>Visualization of reconstructed data on a surface model of the cortex</vt:lpstr>
      <vt:lpstr>That’s It (For Now)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ORLUser</dc:creator>
  <cp:lastModifiedBy>Emma Speh</cp:lastModifiedBy>
  <cp:revision>2151</cp:revision>
  <dcterms:created xsi:type="dcterms:W3CDTF">2016-10-13T23:27:35Z</dcterms:created>
  <dcterms:modified xsi:type="dcterms:W3CDTF">2024-03-06T15:46:30Z</dcterms:modified>
</cp:coreProperties>
</file>